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303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00" r:id="rId26"/>
    <p:sldId id="299" r:id="rId27"/>
    <p:sldId id="298" r:id="rId28"/>
    <p:sldId id="297" r:id="rId29"/>
    <p:sldId id="301" r:id="rId30"/>
    <p:sldId id="302" r:id="rId31"/>
    <p:sldId id="304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725C85-9755-4177-B2CE-BF372B7DE573}">
          <p14:sldIdLst>
            <p14:sldId id="256"/>
          </p14:sldIdLst>
        </p14:section>
        <p14:section name="Task 1: Data Cleaning &amp; Preparation" id="{0B768D0B-E379-4876-8908-11924786F9D3}">
          <p14:sldIdLst>
            <p14:sldId id="275"/>
            <p14:sldId id="276"/>
            <p14:sldId id="277"/>
            <p14:sldId id="278"/>
          </p14:sldIdLst>
        </p14:section>
        <p14:section name="Task 2: Delivery Delay Analysis" id="{00A0E8A2-9A97-482B-B5AF-78A7BE09A395}">
          <p14:sldIdLst>
            <p14:sldId id="279"/>
            <p14:sldId id="280"/>
            <p14:sldId id="281"/>
          </p14:sldIdLst>
        </p14:section>
        <p14:section name="Task 3: Route Optimization Insights" id="{45F552B0-A8DA-4F9D-B005-B796397F1222}">
          <p14:sldIdLst>
            <p14:sldId id="282"/>
            <p14:sldId id="283"/>
            <p14:sldId id="284"/>
            <p14:sldId id="285"/>
            <p14:sldId id="286"/>
            <p14:sldId id="303"/>
          </p14:sldIdLst>
        </p14:section>
        <p14:section name="Task 4: Warehouse Performance" id="{742AEA68-531F-4686-8EB3-1B336D76432B}">
          <p14:sldIdLst>
            <p14:sldId id="287"/>
            <p14:sldId id="288"/>
            <p14:sldId id="289"/>
            <p14:sldId id="290"/>
          </p14:sldIdLst>
        </p14:section>
        <p14:section name="Task 5: Delivery Agent Performance" id="{B90F345D-CD1B-44B1-B62B-51F877307ACF}">
          <p14:sldIdLst>
            <p14:sldId id="291"/>
            <p14:sldId id="292"/>
            <p14:sldId id="293"/>
            <p14:sldId id="294"/>
          </p14:sldIdLst>
        </p14:section>
        <p14:section name="Task 6: Shipment Tracking Analytics" id="{CB9DFC4B-5FB8-49C4-9B77-3A5A01A586E1}">
          <p14:sldIdLst>
            <p14:sldId id="295"/>
            <p14:sldId id="296"/>
            <p14:sldId id="300"/>
          </p14:sldIdLst>
        </p14:section>
        <p14:section name="Task 7: Advanced KPI Reporting" id="{CAF6D221-D75F-403B-B4B3-55E816769F21}">
          <p14:sldIdLst>
            <p14:sldId id="299"/>
            <p14:sldId id="298"/>
            <p14:sldId id="297"/>
            <p14:sldId id="301"/>
            <p14:sldId id="302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2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86" autoAdjust="0"/>
  </p:normalViewPr>
  <p:slideViewPr>
    <p:cSldViewPr>
      <p:cViewPr varScale="1">
        <p:scale>
          <a:sx n="70" d="100"/>
          <a:sy n="70" d="100"/>
        </p:scale>
        <p:origin x="1166" y="2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11/15/2025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11/15/2025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11/15/2025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drive.google.com/file/d/1hkOCKGanL95hMtxhcYgUx3-U7d947y4S/view?usp=shar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oom.com/share/76583580f19b4185b87d64b253d5b5b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4" y="2924944"/>
            <a:ext cx="9753600" cy="1447800"/>
          </a:xfrm>
        </p:spPr>
        <p:txBody>
          <a:bodyPr/>
          <a:lstStyle/>
          <a:p>
            <a:r>
              <a:rPr lang="en-US" dirty="0"/>
              <a:t>Logistics Optimization for Delivery Routes – Flipkart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772" y="4356720"/>
            <a:ext cx="7848600" cy="1143000"/>
          </a:xfrm>
        </p:spPr>
        <p:txBody>
          <a:bodyPr/>
          <a:lstStyle/>
          <a:p>
            <a:r>
              <a:rPr lang="en-US" dirty="0"/>
              <a:t>By Akshay </a:t>
            </a:r>
            <a:r>
              <a:rPr lang="en-US" dirty="0" err="1"/>
              <a:t>Jariyal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 Aug)</a:t>
            </a:r>
          </a:p>
        </p:txBody>
      </p:sp>
      <p:pic>
        <p:nvPicPr>
          <p:cNvPr id="7" name="Picture 6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40956130-7D35-FC80-7BED-C89D166A0B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" y="5870242"/>
            <a:ext cx="4006453" cy="980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C8228C-9AFD-03D1-4065-D9B5C8E4CE95}"/>
              </a:ext>
            </a:extLst>
          </p:cNvPr>
          <p:cNvSpPr/>
          <p:nvPr/>
        </p:nvSpPr>
        <p:spPr>
          <a:xfrm>
            <a:off x="297768" y="0"/>
            <a:ext cx="11593288" cy="1124744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/>
              <a:t>Average traffic delay.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Distance-to-time efficiency ratio: </a:t>
            </a:r>
            <a:r>
              <a:rPr lang="en-US" sz="2400" dirty="0" err="1"/>
              <a:t>Distance_KM</a:t>
            </a:r>
            <a:r>
              <a:rPr lang="en-US" sz="2400" dirty="0"/>
              <a:t> / </a:t>
            </a:r>
            <a:r>
              <a:rPr lang="en-US" sz="2400" dirty="0" err="1"/>
              <a:t>Average_Travel_Time_Min</a:t>
            </a:r>
            <a:r>
              <a:rPr lang="en-US" sz="2400" dirty="0"/>
              <a:t>.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6DBC0-0D2A-0603-1654-159DDFE3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9" y="1412776"/>
            <a:ext cx="8700221" cy="792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B08DD-443E-2D02-91E2-AA578155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272" y="1268760"/>
            <a:ext cx="2775553" cy="2952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AC8A7-2236-B9CC-4153-89CF8AA83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" y="2924944"/>
            <a:ext cx="9525825" cy="708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4CB863-8A71-2E40-C322-0A7246F01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55" y="3785828"/>
            <a:ext cx="8027781" cy="29523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2C755B-D11E-B408-A110-52B705D6FA7B}"/>
              </a:ext>
            </a:extLst>
          </p:cNvPr>
          <p:cNvCxnSpPr>
            <a:cxnSpLocks/>
          </p:cNvCxnSpPr>
          <p:nvPr/>
        </p:nvCxnSpPr>
        <p:spPr>
          <a:xfrm>
            <a:off x="6094412" y="2348880"/>
            <a:ext cx="2952328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A6CD83-DA0C-3D9D-2136-B2FA3CE49EEE}"/>
              </a:ext>
            </a:extLst>
          </p:cNvPr>
          <p:cNvCxnSpPr/>
          <p:nvPr/>
        </p:nvCxnSpPr>
        <p:spPr>
          <a:xfrm flipH="1">
            <a:off x="8038628" y="3633665"/>
            <a:ext cx="648072" cy="1307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1C6C248B-71D8-EE37-85D9-6195B456B1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731" y="6027935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04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AD952-436F-E01F-CD27-3E947BAB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980728"/>
            <a:ext cx="9457240" cy="107296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F0C106-D012-E02E-1B1D-DA74A6EC6686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Identify 3 routes with the worst efficiency ratio.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A4BF4-0A3B-02C5-C52C-DD642767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2" y="2269712"/>
            <a:ext cx="6774767" cy="1181202"/>
          </a:xfrm>
          <a:prstGeom prst="rect">
            <a:avLst/>
          </a:prstGeom>
        </p:spPr>
      </p:pic>
      <p:pic>
        <p:nvPicPr>
          <p:cNvPr id="2" name="Picture 1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3CDC0B99-0BD3-6535-801F-EDBBC1925D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996" y="6041830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73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7BEC1-192B-DA8A-8241-E9E0B1FFC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B4D18A7-B873-4BA7-64E7-32D0F88426F6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Find routes with &gt;20% delayed shipments.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FFB188-4BD2-BA85-0153-3CF66F23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8" y="908720"/>
            <a:ext cx="10909212" cy="2448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C6371-1526-8834-9F4E-03F68D36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8" y="3501008"/>
            <a:ext cx="4595258" cy="3096344"/>
          </a:xfrm>
          <a:prstGeom prst="rect">
            <a:avLst/>
          </a:prstGeom>
        </p:spPr>
      </p:pic>
      <p:pic>
        <p:nvPicPr>
          <p:cNvPr id="2" name="Picture 1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61A80328-11C0-9E93-7B7E-430C800E6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11" y="6013567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17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766ED5-AFD7-15B5-8F01-A258131F3DD9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Recommend potential routes for optimization.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1487B-DAC6-960B-453E-25460DEE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8" y="836712"/>
            <a:ext cx="11593288" cy="280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02755-10B0-C8E4-9677-30BB7CC5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3738669"/>
            <a:ext cx="9073008" cy="2814669"/>
          </a:xfrm>
          <a:prstGeom prst="rect">
            <a:avLst/>
          </a:prstGeom>
        </p:spPr>
      </p:pic>
      <p:pic>
        <p:nvPicPr>
          <p:cNvPr id="3" name="Picture 2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2608DF43-CF25-8C15-ED79-D07C7A5824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996" y="6021288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794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23EDFA-55E7-9AF0-A890-29D6C60432C3}"/>
              </a:ext>
            </a:extLst>
          </p:cNvPr>
          <p:cNvSpPr/>
          <p:nvPr/>
        </p:nvSpPr>
        <p:spPr>
          <a:xfrm>
            <a:off x="297768" y="1196752"/>
            <a:ext cx="11413268" cy="3960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E9408A-D5F4-AF15-1DD7-8F80BF81895F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Recommend potential routes for optimization.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6C038-4A87-CC12-A714-C02D23BA73FD}"/>
              </a:ext>
            </a:extLst>
          </p:cNvPr>
          <p:cNvSpPr txBox="1"/>
          <p:nvPr/>
        </p:nvSpPr>
        <p:spPr>
          <a:xfrm>
            <a:off x="405780" y="1412776"/>
            <a:ext cx="1108923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900" b="0" i="1" dirty="0">
                <a:solidFill>
                  <a:schemeClr val="bg1"/>
                </a:solidFill>
                <a:effectLst/>
                <a:latin typeface="fkGroteskNeue"/>
              </a:rPr>
              <a:t>Focus first on improving the Hyderabad to Jaipur, Pune to Pune, and Mumbai to Mumbai routes, as these have delay rates above 35%. These bottlenecks may be causing significant customer dissatisfaction.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1" dirty="0">
                <a:solidFill>
                  <a:schemeClr val="bg1"/>
                </a:solidFill>
                <a:effectLst/>
                <a:latin typeface="fkGroteskNeue"/>
              </a:rPr>
              <a:t>For routes with high traffic delays (like Mumbai to Lucknow and Ahmedabad to Mumbai), try to schedule deliveries during off-peak hours or investigate alternate pathways to avoid congestion.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1" dirty="0">
                <a:solidFill>
                  <a:schemeClr val="bg1"/>
                </a:solidFill>
                <a:effectLst/>
                <a:latin typeface="fkGroteskNeue"/>
              </a:rPr>
              <a:t>Where efficiency ratio is low, like Hyderabad to Jaipur with just 0.73, consider breaking the route into smaller segments or reassigning faster delivery resources.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1" dirty="0">
                <a:solidFill>
                  <a:schemeClr val="bg1"/>
                </a:solidFill>
                <a:effectLst/>
                <a:latin typeface="fkGroteskNeue"/>
              </a:rPr>
              <a:t>Review which drivers or delivery teams are assigned to the most-delayed routes; targeted training and support may quickly boost their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1" dirty="0">
                <a:solidFill>
                  <a:schemeClr val="bg1"/>
                </a:solidFill>
                <a:effectLst/>
                <a:latin typeface="fkGroteskNeue"/>
              </a:rPr>
              <a:t>Keep monitoring delay rates for all routes, but especially the top 5 with the highest late percentages, so small improvements can be quickly recognized and scaled.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1" dirty="0">
                <a:solidFill>
                  <a:schemeClr val="bg1"/>
                </a:solidFill>
                <a:effectLst/>
                <a:latin typeface="fkGroteskNeue"/>
              </a:rPr>
              <a:t>By acting on these points, you’ll not only cut delays but also improve customer satisfaction and make your entire delivery system stronger and more responsive to real-world challenges</a:t>
            </a:r>
          </a:p>
        </p:txBody>
      </p:sp>
    </p:spTree>
    <p:extLst>
      <p:ext uri="{BB962C8B-B14F-4D97-AF65-F5344CB8AC3E}">
        <p14:creationId xmlns:p14="http://schemas.microsoft.com/office/powerpoint/2010/main" val="315296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90E09-1628-3BE6-2279-247DF347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1BD30D-AB26-9AA9-0978-8F15527D07F2}"/>
              </a:ext>
            </a:extLst>
          </p:cNvPr>
          <p:cNvSpPr/>
          <p:nvPr/>
        </p:nvSpPr>
        <p:spPr>
          <a:xfrm>
            <a:off x="297768" y="116632"/>
            <a:ext cx="11593288" cy="764704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 4: Warehouse Performance </a:t>
            </a:r>
          </a:p>
          <a:p>
            <a:pPr algn="ctr"/>
            <a:r>
              <a:rPr lang="en-US" sz="2400" dirty="0"/>
              <a:t>● Find the top 3 warehouses with the highest average processing time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B7448-53FF-CF4F-8039-51E6EDC3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908720"/>
            <a:ext cx="10153128" cy="2520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DD2449-1815-EAE4-9B3F-A98C2317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3456384"/>
            <a:ext cx="10002383" cy="1656184"/>
          </a:xfrm>
          <a:prstGeom prst="rect">
            <a:avLst/>
          </a:prstGeom>
        </p:spPr>
      </p:pic>
      <p:pic>
        <p:nvPicPr>
          <p:cNvPr id="3" name="Picture 2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39DE5D5F-CEC9-EFBF-4D7C-A897C7D65B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996" y="6041830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69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AAD9B-BD8D-AFB1-0CA2-AC4D2A30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3D36BF-2662-8842-CC2F-FF6D35DA1064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Calculate total vs. delayed shipments for each warehouse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F8B1E-6B94-72A9-3115-E09003C1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8" y="908720"/>
            <a:ext cx="11341260" cy="3146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FCAE3-83DB-A789-B126-9EEBBD72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4293096"/>
            <a:ext cx="8352928" cy="2160240"/>
          </a:xfrm>
          <a:prstGeom prst="rect">
            <a:avLst/>
          </a:prstGeom>
        </p:spPr>
      </p:pic>
      <p:pic>
        <p:nvPicPr>
          <p:cNvPr id="3" name="Picture 2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BEBABFAF-F460-76E6-F557-4D34FB7FD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256" y="37863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71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FD9C-F0C2-9F6C-E98D-04C8E9F89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85BB63-FE73-4FFB-E9C5-38F2ED448726}"/>
              </a:ext>
            </a:extLst>
          </p:cNvPr>
          <p:cNvSpPr/>
          <p:nvPr/>
        </p:nvSpPr>
        <p:spPr>
          <a:xfrm>
            <a:off x="297768" y="0"/>
            <a:ext cx="11593288" cy="764704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Use CTEs to find bottleneck warehouses where processing time &gt; global average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FEE65-E599-82C5-0973-A17BEDE6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845332"/>
            <a:ext cx="10112897" cy="223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90DE3-8D6C-BED5-39DB-F546CE25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9" y="3459966"/>
            <a:ext cx="6607113" cy="234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7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651D2-F6CC-1611-E405-8BD769B90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1395A7-37CA-7EAC-31FD-FAC2BC5C90A9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Rank warehouses based on on-time delivery percentage.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06631-68C4-4187-9F95-34431393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908720"/>
            <a:ext cx="10945216" cy="2952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EDC91E-CF5A-4446-6B6B-2639EA3AE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3861048"/>
            <a:ext cx="9001000" cy="27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A5C0C-C99E-EEE9-2303-46D697CF0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C5478D-D997-BDB7-67BE-BDE9C6E740CE}"/>
              </a:ext>
            </a:extLst>
          </p:cNvPr>
          <p:cNvSpPr/>
          <p:nvPr/>
        </p:nvSpPr>
        <p:spPr>
          <a:xfrm>
            <a:off x="297768" y="116632"/>
            <a:ext cx="11593288" cy="864096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 5: Delivery Agent Performance</a:t>
            </a:r>
          </a:p>
          <a:p>
            <a:pPr algn="ctr"/>
            <a:r>
              <a:rPr lang="en-US" sz="2400" dirty="0"/>
              <a:t>● Rank agents (per route) by on-time delivery percentage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DE9AC-FC30-2850-5F0B-B670F53C9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1124744"/>
            <a:ext cx="10952653" cy="2736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C04EC-056E-89FD-1323-470CD0CE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96" y="4005064"/>
            <a:ext cx="626469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BF8D4F-B76A-5648-2099-79884587477E}"/>
              </a:ext>
            </a:extLst>
          </p:cNvPr>
          <p:cNvSpPr/>
          <p:nvPr/>
        </p:nvSpPr>
        <p:spPr>
          <a:xfrm>
            <a:off x="297768" y="116632"/>
            <a:ext cx="11593288" cy="936104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Task 1: Data Cleaning &amp; Preparation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● Identify and delete duplicate </a:t>
            </a:r>
            <a:r>
              <a:rPr lang="en-US" sz="2400" dirty="0" err="1">
                <a:solidFill>
                  <a:schemeClr val="bg1"/>
                </a:solidFill>
              </a:rPr>
              <a:t>Order_ID</a:t>
            </a:r>
            <a:r>
              <a:rPr lang="en-US" sz="2400" dirty="0">
                <a:solidFill>
                  <a:schemeClr val="bg1"/>
                </a:solidFill>
              </a:rPr>
              <a:t> records.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68B8F-49BE-603C-0805-8CF37A90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9" y="1196752"/>
            <a:ext cx="11819980" cy="165618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574E8-1DE3-585F-B4F5-80BAD872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2962428"/>
            <a:ext cx="3432893" cy="1402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EDB68-80A9-62F5-0762-C6A6AD18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8" y="4509120"/>
            <a:ext cx="11773308" cy="15841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BF4720-0BB3-3640-DE67-018122FD7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37312"/>
            <a:ext cx="12170195" cy="274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9EF1A960-99A4-28B0-FDC6-2BDF8F798C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48" y="234915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04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DF90F-2C17-9205-CCFB-DB7C630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218DD4-B226-5EE3-3FA3-CECF2652B8E6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Find agents with on-time % &lt; 80%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9ABC-72A4-6D1F-D12A-BA7ED123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92" y="764704"/>
            <a:ext cx="11161240" cy="2088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A4F25-D93C-BD69-7E13-3D04320A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3068960"/>
            <a:ext cx="9361040" cy="33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5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CB072-6633-1EE2-4449-18EC50C29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58525B-84FC-150B-6368-A1A455406892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Compare average speed of top 5 vs bottom 5 agents using subqueries.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E583E-0357-37B1-94CB-5EDDCE0D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1052736"/>
            <a:ext cx="11377264" cy="324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B8B660-1598-3359-5CF0-11B14233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76" y="4869160"/>
            <a:ext cx="5184576" cy="10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C4E33-CF28-12E9-92A4-5737B9F5F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5BFC9C-88C8-ECDA-646A-8BA582E94123}"/>
              </a:ext>
            </a:extLst>
          </p:cNvPr>
          <p:cNvSpPr/>
          <p:nvPr/>
        </p:nvSpPr>
        <p:spPr>
          <a:xfrm>
            <a:off x="40872" y="801819"/>
            <a:ext cx="11999068" cy="56515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highlight>
                <a:srgbClr val="000000"/>
              </a:highlight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C8E886-36CF-C3F8-1637-781777095BAA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Suggest training or workload balancing strategies for low performers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07B8A-FC52-6B79-8049-2162A6B71E4D}"/>
              </a:ext>
            </a:extLst>
          </p:cNvPr>
          <p:cNvSpPr txBox="1"/>
          <p:nvPr/>
        </p:nvSpPr>
        <p:spPr>
          <a:xfrm>
            <a:off x="189756" y="817371"/>
            <a:ext cx="11701300" cy="550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850" b="1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Training Strategies: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Skill Gap Analysis: Identify specific skills or knowledge areas where agents lag (e.g., navigation, customer communication, package handling accuracy).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Focused Training Programs: Provide targeted workshops or e-learning modules on weak areas, such as route optimization tools, handling deliveries efficiently, or customer service best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Mentorship and Buddy System: Pair low performers with high-performing agents for hands-on learning and coaching.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Regular Feedback and Reviews: Conduct frequent review sessions to discuss performance issues, progress, and actionable steps.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Simulation Exercises: Use realistic delivery scenarios to practice challenging situations and improve decision-making.</a:t>
            </a:r>
          </a:p>
          <a:p>
            <a:pPr algn="l">
              <a:buNone/>
            </a:pPr>
            <a:r>
              <a:rPr lang="en-US" sz="1850" b="1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Workload Balancing Strategies: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Route Redistribution: Adjust workloads so low performers get simpler or shorter delivery routes initially to build confidence and success.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Balanced Task Assignment: Mix experienced and novice agents' tasks across routes and shifts for fairness and peer learning.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Performance-Based Incentives: Provide motivation through rewards for gradual improvement and specific goal achievements.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Limit Overload: Avoid overwhelming low-performing agents with too many tasks to reduce errors and delays.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50" b="0" i="0" dirty="0">
                <a:solidFill>
                  <a:schemeClr val="tx2"/>
                </a:solidFill>
                <a:effectLst/>
                <a:latin typeface="Aptos Narrow" panose="020B0004020202020204" pitchFamily="34" charset="0"/>
              </a:rPr>
              <a:t>Monitor &amp; Adjust Frequently: Continuously monitor agent performance metrics to dynamically assign workloads matching their capacity.</a:t>
            </a:r>
          </a:p>
        </p:txBody>
      </p:sp>
    </p:spTree>
    <p:extLst>
      <p:ext uri="{BB962C8B-B14F-4D97-AF65-F5344CB8AC3E}">
        <p14:creationId xmlns:p14="http://schemas.microsoft.com/office/powerpoint/2010/main" val="26709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0695-AAFA-0D62-AD4B-F884F800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956284-983D-51A9-4322-484244997C07}"/>
              </a:ext>
            </a:extLst>
          </p:cNvPr>
          <p:cNvSpPr/>
          <p:nvPr/>
        </p:nvSpPr>
        <p:spPr>
          <a:xfrm>
            <a:off x="297768" y="116632"/>
            <a:ext cx="11593288" cy="79208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 6: Shipment Tracking Analytics </a:t>
            </a:r>
          </a:p>
          <a:p>
            <a:pPr algn="ctr"/>
            <a:r>
              <a:rPr lang="en-US" sz="2400" dirty="0"/>
              <a:t>● For each order, list the last checkpoint and time.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66528-3B40-77F4-FD8A-5B965DBD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7" y="1052736"/>
            <a:ext cx="12071077" cy="3096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68152A-7879-A417-7DA7-40E8CB375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4149080"/>
            <a:ext cx="583264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3E0A1-DF02-5552-A8A9-369E63B6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BF3F9-FC25-CC9B-6D0A-821FBBA5A244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the most common delay reasons (excluding None)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818F7-72BE-126F-5915-09E0E974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908720"/>
            <a:ext cx="9649072" cy="1584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4DECF-A539-13DD-7335-B0FEAE3C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3429000"/>
            <a:ext cx="4032448" cy="16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C33FE-1627-343C-5C24-0D50838AF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2066A1-D96F-7CF4-24C0-3AF9611AB6B8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Identify orders with &gt;2 delayed checkpoints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8CB55-8C8B-40D4-9E6B-22ECBAAA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980728"/>
            <a:ext cx="10153128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7EE7A-898A-B695-CB6E-E33BDD3E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4" y="3861048"/>
            <a:ext cx="439248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62CA3-D317-92EC-3E79-4B494D85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7A99C6-FEC6-02A0-9AFD-081D1BD45637}"/>
              </a:ext>
            </a:extLst>
          </p:cNvPr>
          <p:cNvSpPr/>
          <p:nvPr/>
        </p:nvSpPr>
        <p:spPr>
          <a:xfrm>
            <a:off x="213794" y="0"/>
            <a:ext cx="11593288" cy="1296144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 7: Advanced KPI Reporting</a:t>
            </a:r>
          </a:p>
          <a:p>
            <a:pPr algn="ctr"/>
            <a:r>
              <a:rPr lang="en-US" sz="2400" dirty="0"/>
              <a:t>Calculate KPIs using SQL queries:</a:t>
            </a:r>
          </a:p>
          <a:p>
            <a:pPr algn="ctr"/>
            <a:r>
              <a:rPr lang="en-US" sz="2400" dirty="0"/>
              <a:t>Average Delivery Delay per Region (</a:t>
            </a:r>
            <a:r>
              <a:rPr lang="en-US" sz="2400" dirty="0" err="1"/>
              <a:t>Start_Location</a:t>
            </a:r>
            <a:r>
              <a:rPr lang="en-US" sz="2400" dirty="0"/>
              <a:t>).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B65C7-673D-1313-EAB4-E37E1B42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1296144"/>
            <a:ext cx="11234869" cy="2651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A4C81D-E0A5-78AA-D1E9-FFD95813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1" y="3988272"/>
            <a:ext cx="5464910" cy="2511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F7FD39-ECCA-F2CE-6601-FEBFA9FF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916" y="3284984"/>
            <a:ext cx="641516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7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575D2-AC6D-ACA6-FCC2-E307B989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FE0A1E9-3814-AADF-8D1C-6027C4A0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4" y="2817157"/>
            <a:ext cx="9518205" cy="21240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0F366B-9587-D434-8DA8-440EF3D2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4" y="5025164"/>
            <a:ext cx="3403314" cy="157414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ED3B90-D1D2-8807-1695-D6CCADEEE7BE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On-Time Delivery % = (Total On-Time Deliveries / Total Deliveries) * 100.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B926AA-6A84-C50B-CE24-A7C80A8B9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74" y="817542"/>
            <a:ext cx="9941278" cy="2010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F83329-7C99-9DBA-5EE5-A5385D8E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118" r="7809" b="12904"/>
          <a:stretch>
            <a:fillRect/>
          </a:stretch>
        </p:blipFill>
        <p:spPr>
          <a:xfrm>
            <a:off x="8271459" y="851230"/>
            <a:ext cx="3928017" cy="83894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5FA1314-BE58-A537-193C-0048BB0A8FC1}"/>
              </a:ext>
            </a:extLst>
          </p:cNvPr>
          <p:cNvCxnSpPr/>
          <p:nvPr/>
        </p:nvCxnSpPr>
        <p:spPr>
          <a:xfrm flipV="1">
            <a:off x="6670476" y="1196752"/>
            <a:ext cx="1368152" cy="72008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4206017-E90A-39EA-FBFB-643D99372309}"/>
              </a:ext>
            </a:extLst>
          </p:cNvPr>
          <p:cNvCxnSpPr>
            <a:cxnSpLocks/>
          </p:cNvCxnSpPr>
          <p:nvPr/>
        </p:nvCxnSpPr>
        <p:spPr>
          <a:xfrm rot="5400000">
            <a:off x="2814563" y="4620617"/>
            <a:ext cx="1231107" cy="1152128"/>
          </a:xfrm>
          <a:prstGeom prst="bentConnector3">
            <a:avLst>
              <a:gd name="adj1" fmla="val 60611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D3A8F63-E89B-C761-2CB1-1BE383216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332" y="4069963"/>
            <a:ext cx="4680520" cy="26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1B54-D88D-79BC-BEC0-A37730C1A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D3242A-EADD-50BF-7FE2-BF81163E08FF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Average Traffic Delay per Route.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A189D-492E-3DF4-F2B9-9AB2DF9C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78"/>
            <a:ext cx="7037334" cy="259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BD153-D0EE-FED2-FE8B-F1D30ED3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28" y="850978"/>
            <a:ext cx="3825146" cy="245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EA984-BE5D-9B70-ADE7-41886FEB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9" y="3360117"/>
            <a:ext cx="11971379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B7F5-194C-9C45-AFF2-2E6094C0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BB8B21A-522F-BAE8-A06C-43BAEC2C0496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Comprehensive Dashboard Query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AA482-7F62-A70A-CAC9-E5D6AD158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1" y="796482"/>
            <a:ext cx="9358171" cy="301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46C0F-1135-427D-E2F5-D8E876C9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1" y="3814264"/>
            <a:ext cx="5989839" cy="2392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F80AD-8262-7C89-4AFE-2DD62312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30" y="3158887"/>
            <a:ext cx="4183743" cy="3048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122BE8-7640-FB16-D9F6-960444347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48" y="6230777"/>
            <a:ext cx="10417443" cy="60965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EFEBF9-2610-B36F-AC47-504A05113093}"/>
              </a:ext>
            </a:extLst>
          </p:cNvPr>
          <p:cNvSpPr/>
          <p:nvPr/>
        </p:nvSpPr>
        <p:spPr>
          <a:xfrm>
            <a:off x="5230317" y="3429000"/>
            <a:ext cx="1224136" cy="2569029"/>
          </a:xfrm>
          <a:custGeom>
            <a:avLst/>
            <a:gdLst>
              <a:gd name="connsiteX0" fmla="*/ 0 w 1360715"/>
              <a:gd name="connsiteY0" fmla="*/ 2231572 h 2231572"/>
              <a:gd name="connsiteX1" fmla="*/ 892629 w 1360715"/>
              <a:gd name="connsiteY1" fmla="*/ 1175657 h 2231572"/>
              <a:gd name="connsiteX2" fmla="*/ 1360715 w 1360715"/>
              <a:gd name="connsiteY2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715" h="2231572">
                <a:moveTo>
                  <a:pt x="0" y="2231572"/>
                </a:moveTo>
                <a:cubicBezTo>
                  <a:pt x="332921" y="1889579"/>
                  <a:pt x="665843" y="1547586"/>
                  <a:pt x="892629" y="1175657"/>
                </a:cubicBezTo>
                <a:cubicBezTo>
                  <a:pt x="1119415" y="803728"/>
                  <a:pt x="1358901" y="342900"/>
                  <a:pt x="1360715" y="0"/>
                </a:cubicBezTo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C98C3-3B40-44BC-984E-3DE9243BE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828" y="1412776"/>
            <a:ext cx="222523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2E2670-7945-7BA0-E8FC-DFB8C2CBA38A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Replace null </a:t>
            </a:r>
            <a:r>
              <a:rPr lang="en-US" sz="2400" dirty="0" err="1"/>
              <a:t>Traffic_Delay_Min</a:t>
            </a:r>
            <a:r>
              <a:rPr lang="en-US" sz="2400" dirty="0"/>
              <a:t> with the average delay for that route.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2D8C2-27C7-C3BA-EA52-C7A83BDB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32" y="1052736"/>
            <a:ext cx="7820203" cy="122413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D940C-6A42-3340-BA22-CD1AF5C4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00" y="950642"/>
            <a:ext cx="2661969" cy="1110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2B851B-61B5-B026-B8A9-4EAFACD19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32" y="2543132"/>
            <a:ext cx="8123624" cy="64807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5FF107-1885-DB45-5871-04E3CB907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32" y="3427308"/>
            <a:ext cx="8123624" cy="303945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2026C-0CF5-630C-C1EE-BFA3B7CDD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643" y="2266866"/>
            <a:ext cx="2834886" cy="11888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5338DB-26D0-FEF4-EAC4-784B753AC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4" y="6461726"/>
            <a:ext cx="12017781" cy="396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6C50C952-18FF-80B7-03A1-BC6D7E66C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995" y="5727231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89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7273-E7BE-E17C-72BB-DC97FF9AF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26E21C-AFEF-2E6A-6903-79B4B7E3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9" y="35826"/>
            <a:ext cx="12071076" cy="68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C799BD-F1ED-AE32-A68D-3AD2E5FCE028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Video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AE851-EB49-09A6-5DE7-43A06982A2F6}"/>
              </a:ext>
            </a:extLst>
          </p:cNvPr>
          <p:cNvSpPr txBox="1"/>
          <p:nvPr/>
        </p:nvSpPr>
        <p:spPr>
          <a:xfrm>
            <a:off x="1197868" y="11247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https://drive.google.com/file/d/1hkOCKGanL95hMtxhcYgUx3-U7d947y4S/view?usp=sharing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B7AA1-9E7C-0A65-0BE8-C8AE792BE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580" y="1782070"/>
            <a:ext cx="1531753" cy="586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D4F9D-490A-DA2C-76E9-3B47705AC2DF}"/>
              </a:ext>
            </a:extLst>
          </p:cNvPr>
          <p:cNvSpPr txBox="1"/>
          <p:nvPr/>
        </p:nvSpPr>
        <p:spPr>
          <a:xfrm>
            <a:off x="1053852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https://www.loom.com/share/76583580f19b4185b87d64b253d5b5bd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515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67649-8A0C-902E-D277-7AEE954D1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6" y="1124744"/>
            <a:ext cx="10385538" cy="353032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91B642-1227-1670-B4FF-FB477C99C5EE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Convert all date columns into YYYY-MM-DD format using SQL functions.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CEDF7-84F9-DBB6-B677-E65C0586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9200"/>
            <a:ext cx="12071126" cy="1008112"/>
          </a:xfrm>
          <a:prstGeom prst="rect">
            <a:avLst/>
          </a:prstGeom>
        </p:spPr>
      </p:pic>
      <p:pic>
        <p:nvPicPr>
          <p:cNvPr id="2" name="Picture 1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B89809CF-27D3-67D5-163C-F9AF62E5DB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486" y="6111902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788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4FEDBF-95AE-C7E1-1A28-840FC4CA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8" y="3933056"/>
            <a:ext cx="11197244" cy="25202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6F96D9-D567-EFC1-48EE-655A395DD5BD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Ensure that no </a:t>
            </a:r>
            <a:r>
              <a:rPr lang="en-US" sz="2400" dirty="0" err="1"/>
              <a:t>Actual_Delivery_Date</a:t>
            </a:r>
            <a:r>
              <a:rPr lang="en-US" sz="2400" dirty="0"/>
              <a:t> is before </a:t>
            </a:r>
            <a:r>
              <a:rPr lang="en-US" sz="2400" dirty="0" err="1"/>
              <a:t>Order_Date</a:t>
            </a:r>
            <a:r>
              <a:rPr lang="en-US" sz="2400" dirty="0"/>
              <a:t> (flag such records).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D3CA2-793C-7A8F-FF6A-46945861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908720"/>
            <a:ext cx="11377264" cy="2736304"/>
          </a:xfrm>
          <a:prstGeom prst="rect">
            <a:avLst/>
          </a:prstGeom>
        </p:spPr>
      </p:pic>
      <p:pic>
        <p:nvPicPr>
          <p:cNvPr id="2" name="Picture 1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0A982895-E314-1FF1-6649-2ECAEC070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486" y="6169550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155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5FC891-72D5-C046-25E8-BFDA7F02A506}"/>
              </a:ext>
            </a:extLst>
          </p:cNvPr>
          <p:cNvSpPr/>
          <p:nvPr/>
        </p:nvSpPr>
        <p:spPr>
          <a:xfrm>
            <a:off x="297768" y="116632"/>
            <a:ext cx="11593288" cy="79208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 2: Delivery Delay Analysis</a:t>
            </a:r>
          </a:p>
          <a:p>
            <a:pPr algn="ctr"/>
            <a:r>
              <a:rPr lang="en-US" sz="2400" dirty="0"/>
              <a:t>● Calculate delivery delay (in days) for each order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BDA97-FDB7-76CF-3F96-B58DB7E6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8" y="1124744"/>
            <a:ext cx="9397044" cy="2448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228B1-2902-ED25-5310-58BE0FE1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7" y="3861048"/>
            <a:ext cx="8157941" cy="2448272"/>
          </a:xfrm>
          <a:prstGeom prst="rect">
            <a:avLst/>
          </a:prstGeom>
        </p:spPr>
      </p:pic>
      <p:pic>
        <p:nvPicPr>
          <p:cNvPr id="3" name="Picture 2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1A798924-19E3-1846-7CD2-174888073A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988" y="6041830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95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9C0FC-74FD-CC58-4632-FDCD418E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8" y="4634048"/>
            <a:ext cx="2619811" cy="203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BCE36-F530-64E0-81D0-56F18DA7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9" y="980728"/>
            <a:ext cx="11389931" cy="349021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07625B-CFC8-8350-1441-28187A602E3E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Top 10 delayed routes based on average delay days.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B6977-0D3F-4B23-11DD-C29FF9971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734" y="4613088"/>
            <a:ext cx="8308270" cy="2244912"/>
          </a:xfrm>
          <a:prstGeom prst="rect">
            <a:avLst/>
          </a:prstGeom>
        </p:spPr>
      </p:pic>
      <p:pic>
        <p:nvPicPr>
          <p:cNvPr id="2" name="Picture 1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F151EC79-AFDB-1ABD-98C7-AA67C54AF9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14" y="118086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938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0E9572-D933-134A-D547-FC289C654152}"/>
              </a:ext>
            </a:extLst>
          </p:cNvPr>
          <p:cNvSpPr/>
          <p:nvPr/>
        </p:nvSpPr>
        <p:spPr>
          <a:xfrm>
            <a:off x="297768" y="116632"/>
            <a:ext cx="11593288" cy="648072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window functions to rank all orders by delay within each warehouse.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199D8-581C-EE51-B6A5-17F38BDA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764704"/>
            <a:ext cx="11593288" cy="324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851DA-E606-22F0-AAEE-DE528E1E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2" y="4077072"/>
            <a:ext cx="10992815" cy="2780928"/>
          </a:xfrm>
          <a:prstGeom prst="rect">
            <a:avLst/>
          </a:prstGeom>
        </p:spPr>
      </p:pic>
      <p:pic>
        <p:nvPicPr>
          <p:cNvPr id="3" name="Picture 2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BACB79F6-1D98-1678-CD2D-C808EE2FE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74" y="6158462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97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97D9E-B1FB-521C-3A9C-79319A22ADA0}"/>
              </a:ext>
            </a:extLst>
          </p:cNvPr>
          <p:cNvSpPr txBox="1"/>
          <p:nvPr/>
        </p:nvSpPr>
        <p:spPr>
          <a:xfrm>
            <a:off x="3048000" y="26951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B71D58-A43C-7B8A-A164-7C4C4FE1EC6B}"/>
              </a:ext>
            </a:extLst>
          </p:cNvPr>
          <p:cNvSpPr/>
          <p:nvPr/>
        </p:nvSpPr>
        <p:spPr>
          <a:xfrm>
            <a:off x="261764" y="73048"/>
            <a:ext cx="11629292" cy="1097360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 3: Route Optimization Insights </a:t>
            </a:r>
          </a:p>
          <a:p>
            <a:pPr algn="ctr"/>
            <a:r>
              <a:rPr lang="en-US" sz="2400" dirty="0"/>
              <a:t>● For each route, calculate: ○ Average delivery time (in days)</a:t>
            </a:r>
            <a:endParaRPr lang="en-IN" sz="2400" dirty="0"/>
          </a:p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6DE1F-FF97-B8D2-E933-42F44816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1243456"/>
            <a:ext cx="11089232" cy="2903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7C05D-E091-A436-9917-1E24E8BE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4" y="4293024"/>
            <a:ext cx="3010846" cy="2362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9DE61-1C4D-01D7-9DF7-573A59139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48" y="4285403"/>
            <a:ext cx="6995100" cy="2377646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9CB482B-1CF6-2070-13A5-7C6B04013786}"/>
              </a:ext>
            </a:extLst>
          </p:cNvPr>
          <p:cNvCxnSpPr>
            <a:cxnSpLocks/>
          </p:cNvCxnSpPr>
          <p:nvPr/>
        </p:nvCxnSpPr>
        <p:spPr>
          <a:xfrm rot="5400000">
            <a:off x="-1315667" y="3350247"/>
            <a:ext cx="3024336" cy="1575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F0ADED5-4053-D4E4-3415-714942862B81}"/>
              </a:ext>
            </a:extLst>
          </p:cNvPr>
          <p:cNvCxnSpPr/>
          <p:nvPr/>
        </p:nvCxnSpPr>
        <p:spPr>
          <a:xfrm rot="16200000" flipH="1">
            <a:off x="7030516" y="3501008"/>
            <a:ext cx="864096" cy="432048"/>
          </a:xfrm>
          <a:prstGeom prst="bentConnector3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yellow bag with a blue logo&#10;&#10;AI-generated content may be incorrect.">
            <a:extLst>
              <a:ext uri="{FF2B5EF4-FFF2-40B4-BE49-F238E27FC236}">
                <a16:creationId xmlns:a16="http://schemas.microsoft.com/office/drawing/2014/main" id="{34BA4B39-5418-9DE2-1711-A7255D0C54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964" y="162019"/>
            <a:ext cx="736339" cy="699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03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628</TotalTime>
  <Words>776</Words>
  <Application>Microsoft Office PowerPoint</Application>
  <PresentationFormat>Custom</PresentationFormat>
  <Paragraphs>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 Narrow</vt:lpstr>
      <vt:lpstr>Arial</vt:lpstr>
      <vt:lpstr>Century Gothic</vt:lpstr>
      <vt:lpstr>fkGroteskNeue</vt:lpstr>
      <vt:lpstr>World Presentation 16x9</vt:lpstr>
      <vt:lpstr>Logistics Optimization for Delivery Routes – Flipkart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 JARIYAL</dc:creator>
  <cp:lastModifiedBy>AKSHAY JARIYAL</cp:lastModifiedBy>
  <cp:revision>4</cp:revision>
  <dcterms:created xsi:type="dcterms:W3CDTF">2025-11-14T08:30:27Z</dcterms:created>
  <dcterms:modified xsi:type="dcterms:W3CDTF">2025-11-15T08:56:20Z</dcterms:modified>
</cp:coreProperties>
</file>